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9"/>
  </p:notesMasterIdLst>
  <p:sldIdLst>
    <p:sldId id="306" r:id="rId2"/>
    <p:sldId id="273" r:id="rId3"/>
    <p:sldId id="275" r:id="rId4"/>
    <p:sldId id="287" r:id="rId5"/>
    <p:sldId id="288" r:id="rId6"/>
    <p:sldId id="289" r:id="rId7"/>
    <p:sldId id="290" r:id="rId8"/>
    <p:sldId id="291" r:id="rId9"/>
    <p:sldId id="276" r:id="rId10"/>
    <p:sldId id="292" r:id="rId11"/>
    <p:sldId id="277" r:id="rId12"/>
    <p:sldId id="278" r:id="rId13"/>
    <p:sldId id="280" r:id="rId14"/>
    <p:sldId id="279" r:id="rId15"/>
    <p:sldId id="281" r:id="rId16"/>
    <p:sldId id="297" r:id="rId17"/>
    <p:sldId id="282" r:id="rId18"/>
    <p:sldId id="300" r:id="rId19"/>
    <p:sldId id="301" r:id="rId20"/>
    <p:sldId id="298" r:id="rId21"/>
    <p:sldId id="299" r:id="rId22"/>
    <p:sldId id="302" r:id="rId23"/>
    <p:sldId id="303" r:id="rId24"/>
    <p:sldId id="304" r:id="rId25"/>
    <p:sldId id="284" r:id="rId26"/>
    <p:sldId id="311" r:id="rId27"/>
    <p:sldId id="312" r:id="rId28"/>
  </p:sldIdLst>
  <p:sldSz cx="9144000" cy="6858000" type="screen4x3"/>
  <p:notesSz cx="6858000" cy="9144000"/>
  <p:embeddedFontLst>
    <p:embeddedFont>
      <p:font typeface="Georgia" pitchFamily="18" charset="0"/>
      <p:regular r:id="rId30"/>
      <p:bold r:id="rId31"/>
      <p:italic r:id="rId32"/>
      <p:boldItalic r:id="rId33"/>
    </p:embeddedFont>
    <p:embeddedFont>
      <p:font typeface="Constantia" pitchFamily="18" charset="0"/>
      <p:regular r:id="rId34"/>
      <p:bold r:id="rId35"/>
      <p:italic r:id="rId36"/>
      <p:boldItalic r:id="rId37"/>
    </p:embeddedFont>
    <p:embeddedFont>
      <p:font typeface="Wingdings 2" pitchFamily="18" charset="2"/>
      <p:regular r:id="rId38"/>
    </p:embeddedFont>
    <p:embeddedFont>
      <p:font typeface="Calibri" pitchFamily="34" charset="0"/>
      <p:regular r:id="rId39"/>
      <p:bold r:id="rId40"/>
      <p:italic r:id="rId41"/>
      <p:boldItalic r:id="rId4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D552F0-B316-41AF-A5FF-0F3208103559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04880-3550-4BAA-A2B7-7C812A26D3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  <a:defRPr/>
            </a:pPr>
            <a:fld id="{049776E7-A519-4409-9D3D-F412A8C47608}" type="slidenum">
              <a:rPr lang="ru-RU" smtClean="0"/>
              <a:pPr defTabSz="912813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66A5FAB-5F4D-43B0-ABA0-48A700295124}" type="datetimeFigureOut">
              <a:rPr lang="ru-RU" smtClean="0"/>
              <a:pPr/>
              <a:t>20.03.2020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CB63988-CC1C-41E3-8C60-3258A55B96C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596" y="2143116"/>
            <a:ext cx="8715404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i="1" spc="300" dirty="0" smtClean="0">
                <a:solidFill>
                  <a:srgbClr val="0000CC"/>
                </a:solidFill>
                <a:latin typeface="Georgia" pitchFamily="18" charset="0"/>
                <a:cs typeface="Arial" pitchFamily="34" charset="0"/>
              </a:rPr>
              <a:t>Возможности сетевого программного обеспечения для организации коллективной деятельности в компьютерных сетях</a:t>
            </a:r>
            <a:endParaRPr lang="ru-RU" sz="3500" b="1" i="1" spc="300" dirty="0">
              <a:solidFill>
                <a:srgbClr val="0000CC"/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000108"/>
            <a:ext cx="8229600" cy="4389120"/>
          </a:xfrm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Все электронные адреса условно можно разделить 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на: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3000" b="1" i="1" dirty="0" err="1">
                <a:latin typeface="Times New Roman" pitchFamily="18" charset="0"/>
                <a:cs typeface="Times New Roman" pitchFamily="18" charset="0"/>
              </a:rPr>
              <a:t>провайдерские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 (почтовый ящик на сервере провайдера — организации-поставщика сетевых услуг), </a:t>
            </a:r>
          </a:p>
          <a:p>
            <a:pPr algn="just">
              <a:lnSpc>
                <a:spcPct val="80000"/>
              </a:lnSpc>
            </a:pP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корпоративные (ящик на сервере по месту работы), </a:t>
            </a:r>
          </a:p>
          <a:p>
            <a:pPr algn="just">
              <a:lnSpc>
                <a:spcPct val="80000"/>
              </a:lnSpc>
            </a:pP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коммерческие (ящик на сервере платной почтовой службы) </a:t>
            </a:r>
          </a:p>
          <a:p>
            <a:pPr algn="just">
              <a:lnSpc>
                <a:spcPct val="80000"/>
              </a:lnSpc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бесплатные 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(ящик на сервере бесплатной почтовой службы, например, </a:t>
            </a:r>
            <a:r>
              <a:rPr lang="ru-RU" sz="3000" b="1" i="1" dirty="0" err="1">
                <a:latin typeface="Times New Roman" pitchFamily="18" charset="0"/>
                <a:cs typeface="Times New Roman" pitchFamily="18" charset="0"/>
              </a:rPr>
              <a:t>mail.ru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i="1" dirty="0" err="1">
                <a:latin typeface="Times New Roman" pitchFamily="18" charset="0"/>
                <a:cs typeface="Times New Roman" pitchFamily="18" charset="0"/>
              </a:rPr>
              <a:t>yandex.ru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928670"/>
            <a:ext cx="821537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программного обеспечения, принятая в современных сетях, носит название 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технология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клиент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сервер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Любая сетевая услуга на машине пользователя обслуживается программой, которая называется </a:t>
            </a:r>
            <a:r>
              <a:rPr kumimoji="0" lang="ru-RU" sz="3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клиент-программой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(или клиентом); на узловом сервере эта услуга обеспечивается работой </a:t>
            </a:r>
            <a:r>
              <a:rPr kumimoji="0" lang="ru-RU" sz="3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сервер-программы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Программы «клиент» и «сервер» устанавливают связь между собой, и каждая из них выполняет свою часть работы по обслуживанию пользователя. </a:t>
            </a:r>
            <a:endParaRPr kumimoji="0" lang="ru-RU" sz="3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83582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just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Клиент-программа подготавливает запрос пользователя, передает его по сети, а затем принимает ответ.</a:t>
            </a:r>
          </a:p>
          <a:p>
            <a:pPr indent="447675" algn="just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Сервер-программа принимает запрос, подготавливает ответную информацию и</a:t>
            </a:r>
          </a:p>
          <a:p>
            <a:pPr algn="just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передает ее</a:t>
            </a:r>
          </a:p>
          <a:p>
            <a:pPr algn="just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пользователю.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214686"/>
            <a:ext cx="5616575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282" y="785794"/>
            <a:ext cx="842968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Сервер-программа электронной почты</a:t>
            </a: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организует рассылку по сети корреспонденции, передаваемой пользователем, а также прием в почтовый ящик поступающей информации.</a:t>
            </a:r>
            <a:endParaRPr kumimoji="0" lang="ru-RU" sz="28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Клиент-программу электронной почты обычно называют </a:t>
            </a: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почтовой программой.</a:t>
            </a: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Ее назначение – подготовка и отправка писем пользователя, получение поступающей корреспонденции из почтового ящика пользователя и выполнение ряда сервисных услуг.</a:t>
            </a:r>
            <a:endParaRPr kumimoji="0" lang="ru-RU" sz="28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42844" y="928670"/>
            <a:ext cx="871543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Почтовая программа создает на магнитном диске машины пользователя следующие разделы:</a:t>
            </a:r>
            <a:endParaRPr kumimoji="0" lang="ru-RU" sz="3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47675" marR="0" lvl="0" indent="-447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>
                <a:tab pos="447675" algn="l"/>
                <a:tab pos="542925" algn="l"/>
              </a:tabLst>
            </a:pP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папки для хранения почтовой корреспонденции:</a:t>
            </a:r>
          </a:p>
          <a:p>
            <a:pPr marL="895350">
              <a:buFont typeface="Wingdings" pitchFamily="2" charset="2"/>
              <a:buChar char="q"/>
            </a:pPr>
            <a:r>
              <a:rPr lang="ru-RU" sz="30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«Входящие»</a:t>
            </a:r>
          </a:p>
          <a:p>
            <a:pPr marL="895350">
              <a:buFont typeface="Wingdings" pitchFamily="2" charset="2"/>
              <a:buChar char="q"/>
            </a:pPr>
            <a:r>
              <a:rPr lang="ru-RU" sz="30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«Исходящие» </a:t>
            </a:r>
          </a:p>
          <a:p>
            <a:pPr marL="895350">
              <a:buFont typeface="Wingdings" pitchFamily="2" charset="2"/>
              <a:buChar char="q"/>
            </a:pPr>
            <a:r>
              <a:rPr lang="ru-RU" sz="30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«Отправленные » </a:t>
            </a:r>
          </a:p>
          <a:p>
            <a:pPr marL="447675" indent="-447675" algn="just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FontTx/>
              <a:buChar char="•"/>
              <a:tabLst>
                <a:tab pos="447675" algn="l"/>
                <a:tab pos="542925" algn="l"/>
              </a:tabLst>
            </a:pPr>
            <a:r>
              <a:rPr lang="ru-RU" sz="30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адресный справочник, в который пользователь заносит электронные адреса своих постоянных корреспондентов.</a:t>
            </a:r>
          </a:p>
        </p:txBody>
      </p:sp>
      <p:pic>
        <p:nvPicPr>
          <p:cNvPr id="3" name="Picture 2" descr="C:\Documents and Settings\Admin\Рабочий стол\lkz 'k_gjxns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2428868"/>
            <a:ext cx="1662115" cy="181983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57158" y="642918"/>
            <a:ext cx="850115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клиент-программы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обеспечивают пользователю электронной почты следующие режимы работы:</a:t>
            </a:r>
          </a:p>
          <a:p>
            <a:pPr marL="809625" indent="-358775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Настройка</a:t>
            </a:r>
          </a:p>
          <a:p>
            <a:pPr marL="809625" indent="-358775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Просмотр почты</a:t>
            </a:r>
          </a:p>
          <a:p>
            <a:pPr marL="809625" indent="-358775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Подготовка/редактирование писем</a:t>
            </a:r>
          </a:p>
          <a:p>
            <a:pPr marL="809625" indent="-358775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Отправка электронной корреспонденции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14546" y="464344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Почтовые клиенты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5214950"/>
            <a:ext cx="2016125" cy="1311275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521495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Прямая со стрелкой 6"/>
          <p:cNvCxnSpPr/>
          <p:nvPr/>
        </p:nvCxnSpPr>
        <p:spPr>
          <a:xfrm rot="10800000" flipV="1">
            <a:off x="2563306" y="5143512"/>
            <a:ext cx="1794380" cy="14287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29124" y="5143512"/>
            <a:ext cx="1714512" cy="21431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857884" y="6215082"/>
            <a:ext cx="26432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Mozilla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Thunderbird</a:t>
            </a:r>
            <a:endParaRPr lang="ru-RU" sz="20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842994" y="0"/>
            <a:ext cx="8229600" cy="775542"/>
          </a:xfrm>
        </p:spPr>
        <p:txBody>
          <a:bodyPr>
            <a:normAutofit/>
          </a:bodyPr>
          <a:lstStyle/>
          <a:p>
            <a:r>
              <a:rPr lang="ru-RU" sz="35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Протокол электронной почты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785794"/>
            <a:ext cx="8715436" cy="5715040"/>
          </a:xfrm>
        </p:spPr>
        <p:txBody>
          <a:bodyPr>
            <a:normAutofit fontScale="70000" lnSpcReduction="20000"/>
          </a:bodyPr>
          <a:lstStyle/>
          <a:p>
            <a:pPr marL="0" indent="36195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У каждой сетевой службы должен быть свой протокол. Он определяет порядок взаимодействия клиентской и серверной программ. </a:t>
            </a:r>
          </a:p>
          <a:p>
            <a:pPr marL="0" indent="36195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Для отправки на сервер и для пересылки между серверами используют протокол, который называется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SMTP.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Он не требует идентификации личности.</a:t>
            </a:r>
          </a:p>
          <a:p>
            <a:pPr marL="0" indent="36195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Для получения поступившей почты используется протокол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РОРЗ.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Он требует идентификации личности, то есть должно быть предъявлено регистрационное имя (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Login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) и пароль (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Password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), который подтверждает правомочность использования имени.</a:t>
            </a:r>
          </a:p>
          <a:p>
            <a:pPr marL="0" indent="36195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Протоколы SMTP и POP3 являются прикладными протоколами, т.е. они надстроены над базовыми протоколами Интернета TCP/IP.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900" dirty="0">
              <a:solidFill>
                <a:srgbClr val="4D4D4D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42844" y="733246"/>
            <a:ext cx="885831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 телеконференции – пользователи компьютерной сети.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Телеконференция заключается в обмене электронными письмами между ее участниками.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Сначала в компьютерной сети объявляется открытие конференции на определенную тему. Телеконференция (группа Новостей) получает свой электронный адрес. Затем проводится подписка на участие в конференции. После этого каждый пользователь, подписавшийся на данную конференцию, будет получать все поступающие в нее материалы. В свою очередь, посылая письмо в адрес конференции, пользователь знает, что оно дойдет до всех ее участников.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071670" y="142852"/>
            <a:ext cx="5443550" cy="77554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Телеконференции</a:t>
            </a:r>
            <a:endParaRPr kumimoji="0" lang="ru-RU" sz="35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2643174" y="214290"/>
            <a:ext cx="3571900" cy="1000124"/>
          </a:xfrm>
        </p:spPr>
        <p:txBody>
          <a:bodyPr>
            <a:normAutofit fontScale="90000"/>
          </a:bodyPr>
          <a:lstStyle/>
          <a:p>
            <a:r>
              <a:rPr lang="ru-RU" sz="38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Сервис IRC</a:t>
            </a:r>
            <a:br>
              <a:rPr lang="ru-RU" sz="38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3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000108"/>
            <a:ext cx="8501122" cy="4389120"/>
          </a:xfrm>
        </p:spPr>
        <p:txBody>
          <a:bodyPr>
            <a:noAutofit/>
          </a:bodyPr>
          <a:lstStyle/>
          <a:p>
            <a:pPr marL="0" indent="360363"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 интерактивным сервисам, служащим общению людей через Интернет, относится </a:t>
            </a:r>
            <a:r>
              <a: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IRC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Internet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Relay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Chat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, разговоры через Интернет. </a:t>
            </a:r>
          </a:p>
          <a:p>
            <a:pPr marL="0" indent="360363"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Эта служба была создана в 1988 году финским студентом Ярко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Ойкариненом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Jarkko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Oikarinen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). В Интернет существует сеть серверов IRC. Пользователи присоединяются к одному из каналов — тематических групп и участвуют в разговоре, который ведется не голосом, но текстом. Узлы IRC синхронизованы между собой, так что, подключившись к ближайшему серверу, Вы подключаетесь ко всей сети IRC.</a:t>
            </a:r>
          </a:p>
          <a:p>
            <a:pPr marL="0" indent="360363"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Используется IRC в основном для развлечения.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28794" y="214290"/>
            <a:ext cx="4929222" cy="571496"/>
          </a:xfrm>
        </p:spPr>
        <p:txBody>
          <a:bodyPr>
            <a:normAutofit fontScale="90000"/>
          </a:bodyPr>
          <a:lstStyle/>
          <a:p>
            <a:r>
              <a:rPr lang="ru-RU" sz="3600" b="1" i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Instant</a:t>
            </a:r>
            <a:r>
              <a:rPr lang="ru-RU" sz="36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Messaging</a:t>
            </a:r>
            <a:r>
              <a:rPr lang="ru-RU" sz="36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ICQ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785794"/>
            <a:ext cx="8715436" cy="4852988"/>
          </a:xfrm>
        </p:spPr>
        <p:txBody>
          <a:bodyPr>
            <a:noAutofit/>
          </a:bodyPr>
          <a:lstStyle/>
          <a:p>
            <a:pPr marL="0" indent="26670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Сервис </a:t>
            </a:r>
            <a:r>
              <a:rPr lang="ru-RU" sz="2400" b="1" i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Instant</a:t>
            </a: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Messaging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(англ. «мгновенные сообщения») более известен по названию популярной клиентской программы, которая устанавливается на компьютере пользователя, - ICQ. </a:t>
            </a:r>
          </a:p>
          <a:p>
            <a:pPr marL="0" indent="26670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Для этого вида коммуникации необходима клиентская программа, так называемый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мессенджер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(англ.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message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— сообщение). Он отличается от электронной почты тем, что </a:t>
            </a: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позволяет обмениваться сообщениями в реальном времени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(англ.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instant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— мгновенно). Большинство программ позволяет видеть, подключены ли в данный момент абоненты, занесенные в список контактов. </a:t>
            </a:r>
          </a:p>
          <a:p>
            <a:pPr marL="0" indent="26670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Как правило,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мессенджеры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не работают самостоятельно, но подключаются к главному компьютеру данной сети обмена сообщениями, называемому сервером. Поэтому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мессенджеры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называют ещё клиентскими программами или клиентами. </a:t>
            </a:r>
          </a:p>
          <a:p>
            <a:pPr marL="0" indent="26670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Передаваться могут текстовые сообщения, звуковые сигналы, картинки, видео. Такие программы могут применяться для организации телеконференций.</a:t>
            </a:r>
          </a:p>
          <a:p>
            <a:pPr marL="0" indent="26670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 txBox="1">
            <a:spLocks/>
          </p:cNvSpPr>
          <p:nvPr/>
        </p:nvSpPr>
        <p:spPr>
          <a:xfrm>
            <a:off x="142844" y="642919"/>
            <a:ext cx="8858312" cy="3143271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R="45720" lvl="0" indent="450000" algn="just">
              <a:lnSpc>
                <a:spcPct val="85000"/>
              </a:lnSpc>
              <a:buClr>
                <a:schemeClr val="accent3"/>
              </a:buClr>
              <a:buSzPct val="95000"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142984"/>
            <a:ext cx="8143932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5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Термин «компьютерные средства коллективной работы в сети» зачастую используется наряду с термином «совместная работа на базе компьютеров». </a:t>
            </a:r>
          </a:p>
          <a:p>
            <a:endParaRPr lang="ru-RU" dirty="0"/>
          </a:p>
        </p:txBody>
      </p:sp>
      <p:pic>
        <p:nvPicPr>
          <p:cNvPr id="25601" name="Picture 1" descr="C:\Documents and Settings\Admin\Рабочий стол\lkz 'k_gjxns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00438"/>
            <a:ext cx="4010040" cy="30689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6" y="0"/>
            <a:ext cx="7300906" cy="785794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FTP — передача файлов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785794"/>
            <a:ext cx="8572560" cy="4389120"/>
          </a:xfrm>
        </p:spPr>
        <p:txBody>
          <a:bodyPr>
            <a:noAutofit/>
          </a:bodyPr>
          <a:lstStyle/>
          <a:p>
            <a:pPr marL="0" indent="266700"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File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Transfer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Protocol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(букв. «протокол передачи файлов») или просто FTP — сетевой протокол, предназначенный для передачи файлов в компьютерных сетях. Протокол FTP позволяет подключаться к серверам FTP, просматривать содержимое каталогов и загружать файлы с сервера или на сервер, кроме того возможен режим передачи файлов между серверами. FTP является одним из старейших прикладных протоколов.</a:t>
            </a:r>
          </a:p>
          <a:p>
            <a:pPr marL="0" indent="266700"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Расшифровывается эта аббревиатура как протокол передачи файлов, но при рассмотрении FTP как сервиса Интернет имеется в виду не просто протокол, но именно сервис —</a:t>
            </a:r>
            <a:r>
              <a: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доступ к файлам в файловых архивах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771556" y="-71462"/>
            <a:ext cx="8229600" cy="704104"/>
          </a:xfrm>
        </p:spPr>
        <p:txBody>
          <a:bodyPr>
            <a:normAutofit/>
          </a:bodyPr>
          <a:lstStyle/>
          <a:p>
            <a:r>
              <a:rPr lang="ru-RU" sz="3600" b="1" i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Telnet</a:t>
            </a:r>
            <a:r>
              <a:rPr lang="ru-RU" sz="36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— удаленный терминал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928670"/>
            <a:ext cx="8229600" cy="4389120"/>
          </a:xfrm>
        </p:spPr>
        <p:txBody>
          <a:bodyPr>
            <a:noAutofit/>
          </a:bodyPr>
          <a:lstStyle/>
          <a:p>
            <a:pPr marL="0" indent="26670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Сервис </a:t>
            </a:r>
            <a:r>
              <a:rPr lang="ru-RU" sz="3000" b="1" i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Telnet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 (от англ. </a:t>
            </a:r>
            <a:r>
              <a:rPr lang="ru-RU" sz="3000" b="1" i="1" dirty="0" err="1">
                <a:latin typeface="Times New Roman" pitchFamily="18" charset="0"/>
                <a:cs typeface="Times New Roman" pitchFamily="18" charset="0"/>
              </a:rPr>
              <a:t>Teletype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i="1" dirty="0" err="1">
                <a:latin typeface="Times New Roman" pitchFamily="18" charset="0"/>
                <a:cs typeface="Times New Roman" pitchFamily="18" charset="0"/>
              </a:rPr>
              <a:t>Network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) позволяет </a:t>
            </a:r>
            <a:r>
              <a:rPr lang="ru-RU" sz="30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превратить ваш компьютер в удаленный терминал другого компьютера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6670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Слово «терминал» означает «</a:t>
            </a:r>
            <a:r>
              <a:rPr lang="ru-RU" sz="3000" b="1" i="1" dirty="0" err="1">
                <a:latin typeface="Times New Roman" pitchFamily="18" charset="0"/>
                <a:cs typeface="Times New Roman" pitchFamily="18" charset="0"/>
              </a:rPr>
              <a:t>концевик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», оконечное устройство. В компьютерном 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деле 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под терминалом понимают устройство, оснащенное клавиатурой и монитором, при помощи которого можно управлять компьютером.</a:t>
            </a:r>
          </a:p>
          <a:p>
            <a:pPr marL="0" indent="26670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Сервис </a:t>
            </a:r>
            <a:r>
              <a:rPr lang="ru-RU" sz="3000" b="1" i="1" dirty="0" err="1">
                <a:latin typeface="Times New Roman" pitchFamily="18" charset="0"/>
                <a:cs typeface="Times New Roman" pitchFamily="18" charset="0"/>
              </a:rPr>
              <a:t>Telnet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 позволяет передавать информацию, которая вводится на вашей клавиатуре, другому компьютеру на обработку, а результаты отображать на вашем компьютере.</a:t>
            </a:r>
          </a:p>
        </p:txBody>
      </p:sp>
    </p:spTree>
  </p:cSld>
  <p:clrMapOvr>
    <a:masterClrMapping/>
  </p:clrMapOvr>
  <p:transition spd="med"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771556" y="296004"/>
            <a:ext cx="8229600" cy="418352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Электронная платёжная система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928670"/>
            <a:ext cx="8572560" cy="4389120"/>
          </a:xfrm>
        </p:spPr>
        <p:txBody>
          <a:bodyPr>
            <a:noAutofit/>
          </a:bodyPr>
          <a:lstStyle/>
          <a:p>
            <a:pPr marL="0" indent="26670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u="sng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Электронная платежная система</a:t>
            </a:r>
            <a:r>
              <a: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- совокупность процедур и связанных с ними компьютерных сетей используемых для проведения финансовых операций.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26670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Яндекс.Деньги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— электронная платёжная система, реализующая идею электронных денег. Обеспечивает проведение финансовых расчётов между участниками системы (лицами, открывшими счета в системе) в режиме реального времени. Валюта расчётов — российский рубль. Предназначена для обеспечения функционирования систем электронной коммерции. Система предоставляет возможность работать через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веб-интерфейс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или с использованием программы-кошелька, устанавливаемого на компьютер пользователя. Система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Яндекс.Деньги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была запущена 24 июля 2002 года.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14588" y="428604"/>
            <a:ext cx="6400816" cy="653210"/>
          </a:xfrm>
        </p:spPr>
        <p:txBody>
          <a:bodyPr>
            <a:normAutofit fontScale="90000"/>
          </a:bodyPr>
          <a:lstStyle/>
          <a:p>
            <a:r>
              <a:rPr lang="ru-RU" sz="38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Интернет-радио</a:t>
            </a:r>
            <a:r>
              <a:rPr lang="ru-RU" sz="3800" b="1" i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800" b="1" i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38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000108"/>
            <a:ext cx="8229600" cy="4389120"/>
          </a:xfrm>
        </p:spPr>
        <p:txBody>
          <a:bodyPr/>
          <a:lstStyle/>
          <a:p>
            <a:pPr marL="0" indent="361950" algn="just">
              <a:buFont typeface="Wingdings" pitchFamily="2" charset="2"/>
              <a:buNone/>
            </a:pPr>
            <a:r>
              <a:rPr lang="ru-RU" sz="3000" b="1" i="1" u="sng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Интернет-радио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3000" b="1" i="1" dirty="0" err="1">
                <a:latin typeface="Times New Roman" pitchFamily="18" charset="0"/>
                <a:cs typeface="Times New Roman" pitchFamily="18" charset="0"/>
              </a:rPr>
              <a:t>веб-радио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 — интернет-служба, подобная радиовещанию. </a:t>
            </a:r>
          </a:p>
          <a:p>
            <a:pPr marL="0" indent="361950" algn="just">
              <a:buFont typeface="Wingdings" pitchFamily="2" charset="2"/>
              <a:buNone/>
            </a:pP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Для качественного и непрерывного звучания нужен достаточно широкий канал, то есть высокая скорость подключения к интернету. </a:t>
            </a:r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pic>
        <p:nvPicPr>
          <p:cNvPr id="40962" name="Picture 2" descr="C:\Documents and Settings\Admin\Рабочий стол\lkz 'k_gjxns\3503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3571876"/>
            <a:ext cx="3092150" cy="28241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85918" y="-214338"/>
            <a:ext cx="5429288" cy="775542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IP-телефония (</a:t>
            </a:r>
            <a:r>
              <a:rPr lang="ru-RU" sz="3600" b="1" i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VoIP</a:t>
            </a:r>
            <a:r>
              <a:rPr lang="ru-RU" sz="36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642918"/>
            <a:ext cx="8572560" cy="4530725"/>
          </a:xfrm>
        </p:spPr>
        <p:txBody>
          <a:bodyPr>
            <a:noAutofit/>
          </a:bodyPr>
          <a:lstStyle/>
          <a:p>
            <a:pPr marL="0" indent="27305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Возможность </a:t>
            </a:r>
            <a:r>
              <a: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передачи голосовых сообщений через сеть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с пакетной коммутацией впервые была реализована в 1993 году. Данная технология получила название </a:t>
            </a:r>
            <a:r>
              <a:rPr lang="ru-RU" sz="2800" b="1" i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VoIP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Voice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over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IP - «голос через IP»). Одним из частных приложений данной технологии является </a:t>
            </a:r>
            <a:r>
              <a: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IP-телефония — услуга по передаче телефонных разговоров абонентов по протоколу IP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u="sng" dirty="0">
              <a:latin typeface="Times New Roman" pitchFamily="18" charset="0"/>
              <a:cs typeface="Times New Roman" pitchFamily="18" charset="0"/>
            </a:endParaRPr>
          </a:p>
          <a:p>
            <a:pPr marL="0" indent="27305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IP-телефония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- система связи, обеспечивающая передачу речевого сигнала по сети Интернет. Сигнал по каналу связи передается в цифровом виде и, как правило, перед передачей преобразовывается (сжимается) с тем, чтобы удалить избыточность, свойственную человеческой речи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7" name="Picture 3" descr="C:\Documents and Settings\Admin\Рабочий стол\lkz 'k_gjxns\i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072330" y="5214950"/>
            <a:ext cx="1419225" cy="1428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928670"/>
            <a:ext cx="87154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3050" algn="just">
              <a:lnSpc>
                <a:spcPct val="80000"/>
              </a:lnSpc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Интернет можно использовать для голосовой связи между абонентами, подобно тому, как используется обычный телефон. Голос, вводимый в компьютер с микрофона, преобразуется в звуковые файлы и передается по сети. На другой стороне происходит обратное преобразование: собеседник слышит голос партнера через наушники или динамики, подключенные к компьютеру.</a:t>
            </a:r>
          </a:p>
          <a:p>
            <a:pPr indent="273050" algn="just">
              <a:lnSpc>
                <a:spcPct val="80000"/>
              </a:lnSpc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Кроме описанного выше варианта разговора «компьютер-компьютер», возможны варианты «компьютер-телефон» (звонки с компьютера на обычный телефон) и «телефон-телефон» (звонки с обычного телефона на другой обычный телефон через Интернет).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357166"/>
            <a:ext cx="35057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Итог занятия</a:t>
            </a:r>
            <a:endParaRPr lang="ru-RU" sz="4000" b="1" i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8" y="1071546"/>
            <a:ext cx="9001156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В чем отличие глобальной сети от локальной?</a:t>
            </a:r>
          </a:p>
          <a:p>
            <a:pPr marL="514350" lvl="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Перечислите основные услуги Интернета.</a:t>
            </a:r>
          </a:p>
          <a:p>
            <a:pPr marL="514350" lvl="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Какими пользуетесь Вы?</a:t>
            </a:r>
          </a:p>
          <a:p>
            <a:pPr marL="514350" lvl="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Что необходимо </a:t>
            </a:r>
            <a:r>
              <a:rPr lang="ru-RU" sz="3000" b="1" kern="1400" dirty="0" err="1" smtClean="0">
                <a:latin typeface="Times New Roman" pitchFamily="18" charset="0"/>
                <a:cs typeface="Times New Roman" pitchFamily="18" charset="0"/>
              </a:rPr>
              <a:t>пользова</a:t>
            </a: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marL="514350" lvl="0" indent="17463">
              <a:lnSpc>
                <a:spcPct val="110000"/>
              </a:lnSpc>
            </a:pPr>
            <a:r>
              <a:rPr lang="ru-RU" sz="3000" b="1" kern="1400" dirty="0" err="1" smtClean="0">
                <a:latin typeface="Times New Roman" pitchFamily="18" charset="0"/>
                <a:cs typeface="Times New Roman" pitchFamily="18" charset="0"/>
              </a:rPr>
              <a:t>телю</a:t>
            </a: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 для работы с </a:t>
            </a:r>
          </a:p>
          <a:p>
            <a:pPr marL="514350" lvl="0" indent="17463">
              <a:lnSpc>
                <a:spcPct val="110000"/>
              </a:lnSpc>
            </a:pP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электронной  почтой?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 startAt="5"/>
            </a:pP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Что такое теле-</a:t>
            </a:r>
          </a:p>
          <a:p>
            <a:pPr marL="514350" indent="17463">
              <a:lnSpc>
                <a:spcPct val="110000"/>
              </a:lnSpc>
            </a:pP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конференция?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 startAt="5"/>
            </a:pP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Перечислите основные </a:t>
            </a:r>
          </a:p>
          <a:p>
            <a:pPr marL="514350" indent="-63500">
              <a:lnSpc>
                <a:spcPct val="110000"/>
              </a:lnSpc>
            </a:pP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отличия данной службы от </a:t>
            </a:r>
          </a:p>
          <a:p>
            <a:pPr marL="514350" indent="-63500">
              <a:lnSpc>
                <a:spcPct val="110000"/>
              </a:lnSpc>
            </a:pPr>
            <a:r>
              <a:rPr lang="ru-RU" sz="3000" b="1" kern="1400" dirty="0" smtClean="0">
                <a:latin typeface="Times New Roman" pitchFamily="18" charset="0"/>
                <a:cs typeface="Times New Roman" pitchFamily="18" charset="0"/>
              </a:rPr>
              <a:t>Других.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 startAt="5"/>
            </a:pPr>
            <a:endParaRPr lang="ru-RU" sz="3000" b="1" kern="1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17463">
              <a:lnSpc>
                <a:spcPct val="110000"/>
              </a:lnSpc>
            </a:pPr>
            <a:endParaRPr lang="ru-RU" sz="3000" b="1" kern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Admin\Рабочий стол\lkz 'k_gjxns\email6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6532" y="2285992"/>
            <a:ext cx="3817468" cy="42862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14678" y="642918"/>
            <a:ext cx="2664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714488"/>
            <a:ext cx="8286808" cy="2084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7550" lvl="3">
              <a:lnSpc>
                <a:spcPct val="150000"/>
              </a:lnSpc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Понравилось ли тебе занятие?</a:t>
            </a:r>
          </a:p>
          <a:p>
            <a:pPr marL="717550" lvl="3">
              <a:lnSpc>
                <a:spcPct val="150000"/>
              </a:lnSpc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Что получилось лучше всего?</a:t>
            </a:r>
          </a:p>
          <a:p>
            <a:pPr marL="717550" lvl="3">
              <a:lnSpc>
                <a:spcPct val="150000"/>
              </a:lnSpc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Какое задание вызвало трудность?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457" t="16216" r="81063" b="18919"/>
          <a:stretch>
            <a:fillRect/>
          </a:stretch>
        </p:blipFill>
        <p:spPr bwMode="auto">
          <a:xfrm>
            <a:off x="1928794" y="4000504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1850" t="16216" r="61398" b="18919"/>
          <a:stretch>
            <a:fillRect/>
          </a:stretch>
        </p:blipFill>
        <p:spPr bwMode="auto">
          <a:xfrm>
            <a:off x="4357686" y="4857760"/>
            <a:ext cx="164307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40787" t="16216" r="42462" b="18919"/>
          <a:stretch>
            <a:fillRect/>
          </a:stretch>
        </p:blipFill>
        <p:spPr bwMode="auto">
          <a:xfrm>
            <a:off x="6786578" y="4071942"/>
            <a:ext cx="164307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918078"/>
            <a:ext cx="8643998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Коллективы, совместно работающие на основе компьютеров, делятся на:</a:t>
            </a:r>
          </a:p>
          <a:p>
            <a:pPr marL="266700" lvl="0" indent="-266700" algn="just">
              <a:buClr>
                <a:schemeClr val="bg1"/>
              </a:buClr>
              <a:buFont typeface="Arial" pitchFamily="34" charset="0"/>
              <a:buChar char="•"/>
            </a:pP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ПО коллективного пользования для управления коммуникациями;</a:t>
            </a:r>
          </a:p>
          <a:p>
            <a:pPr marL="266700" indent="-266700" algn="just">
              <a:buClr>
                <a:schemeClr val="bg1"/>
              </a:buClr>
              <a:buFont typeface="Arial" pitchFamily="34" charset="0"/>
              <a:buChar char="•"/>
            </a:pP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ПО коллективного пользования для обеспечения процесса пользования общей информацией;</a:t>
            </a:r>
          </a:p>
          <a:p>
            <a:pPr marL="266700" indent="-266700" algn="just">
              <a:buClr>
                <a:schemeClr val="bg1"/>
              </a:buClr>
              <a:buFont typeface="Arial" pitchFamily="34" charset="0"/>
              <a:buChar char="•"/>
            </a:pP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ПО коллективного пользования для поддержки принятия решений.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549275"/>
            <a:ext cx="914400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14282" y="142852"/>
            <a:ext cx="8407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УСЛУГИ  КОМПЬЮТЕРНЫХ  СЕТЕЙ</a:t>
            </a:r>
          </a:p>
        </p:txBody>
      </p:sp>
      <p:sp>
        <p:nvSpPr>
          <p:cNvPr id="2071" name="Line 23"/>
          <p:cNvSpPr>
            <a:spLocks noChangeShapeType="1"/>
          </p:cNvSpPr>
          <p:nvPr/>
        </p:nvSpPr>
        <p:spPr bwMode="auto">
          <a:xfrm>
            <a:off x="358775" y="785794"/>
            <a:ext cx="0" cy="558165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>
            <a:off x="358775" y="1293794"/>
            <a:ext cx="32766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3" name="Line 35"/>
          <p:cNvSpPr>
            <a:spLocks noChangeShapeType="1"/>
          </p:cNvSpPr>
          <p:nvPr/>
        </p:nvSpPr>
        <p:spPr bwMode="auto">
          <a:xfrm>
            <a:off x="358775" y="1911332"/>
            <a:ext cx="3457575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4" name="Line 36"/>
          <p:cNvSpPr>
            <a:spLocks noChangeShapeType="1"/>
          </p:cNvSpPr>
          <p:nvPr/>
        </p:nvSpPr>
        <p:spPr bwMode="auto">
          <a:xfrm>
            <a:off x="358775" y="2482832"/>
            <a:ext cx="648176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5" name="Line 37"/>
          <p:cNvSpPr>
            <a:spLocks noChangeShapeType="1"/>
          </p:cNvSpPr>
          <p:nvPr/>
        </p:nvSpPr>
        <p:spPr bwMode="auto">
          <a:xfrm>
            <a:off x="358775" y="3100369"/>
            <a:ext cx="72009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6" name="Line 38"/>
          <p:cNvSpPr>
            <a:spLocks noChangeShapeType="1"/>
          </p:cNvSpPr>
          <p:nvPr/>
        </p:nvSpPr>
        <p:spPr bwMode="auto">
          <a:xfrm>
            <a:off x="358775" y="3760769"/>
            <a:ext cx="316865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7" name="Line 39"/>
          <p:cNvSpPr>
            <a:spLocks noChangeShapeType="1"/>
          </p:cNvSpPr>
          <p:nvPr/>
        </p:nvSpPr>
        <p:spPr bwMode="auto">
          <a:xfrm>
            <a:off x="358775" y="4378307"/>
            <a:ext cx="439261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8" name="Line 40"/>
          <p:cNvSpPr>
            <a:spLocks noChangeShapeType="1"/>
          </p:cNvSpPr>
          <p:nvPr/>
        </p:nvSpPr>
        <p:spPr bwMode="auto">
          <a:xfrm>
            <a:off x="358775" y="4951394"/>
            <a:ext cx="3349625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9" name="Line 41"/>
          <p:cNvSpPr>
            <a:spLocks noChangeShapeType="1"/>
          </p:cNvSpPr>
          <p:nvPr/>
        </p:nvSpPr>
        <p:spPr bwMode="auto">
          <a:xfrm>
            <a:off x="358775" y="5610207"/>
            <a:ext cx="3889375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90" name="Line 42"/>
          <p:cNvSpPr>
            <a:spLocks noChangeShapeType="1"/>
          </p:cNvSpPr>
          <p:nvPr/>
        </p:nvSpPr>
        <p:spPr bwMode="auto">
          <a:xfrm>
            <a:off x="358775" y="6357919"/>
            <a:ext cx="360045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719138" y="2308207"/>
            <a:ext cx="2844800" cy="439737"/>
          </a:xfrm>
          <a:prstGeom prst="rect">
            <a:avLst/>
          </a:prstGeom>
          <a:solidFill>
            <a:srgbClr val="FFFF99"/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solidFill>
                  <a:srgbClr val="FF6600"/>
                </a:solidFill>
              </a:rPr>
              <a:t>Интерактивное общение</a:t>
            </a:r>
          </a:p>
        </p:txBody>
      </p:sp>
      <p:sp>
        <p:nvSpPr>
          <p:cNvPr id="2092" name="Rectangle 44"/>
          <p:cNvSpPr>
            <a:spLocks noChangeArrowheads="1"/>
          </p:cNvSpPr>
          <p:nvPr/>
        </p:nvSpPr>
        <p:spPr bwMode="auto">
          <a:xfrm>
            <a:off x="3743325" y="2298682"/>
            <a:ext cx="611188" cy="433387"/>
          </a:xfrm>
          <a:prstGeom prst="rect">
            <a:avLst/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b="1" i="1" dirty="0"/>
              <a:t>chat</a:t>
            </a:r>
            <a:endParaRPr lang="ru-RU" sz="1400" b="1" i="1" dirty="0"/>
          </a:p>
        </p:txBody>
      </p:sp>
      <p:sp>
        <p:nvSpPr>
          <p:cNvPr id="2093" name="Rectangle 45"/>
          <p:cNvSpPr>
            <a:spLocks noChangeArrowheads="1"/>
          </p:cNvSpPr>
          <p:nvPr/>
        </p:nvSpPr>
        <p:spPr bwMode="auto">
          <a:xfrm>
            <a:off x="4535488" y="2262169"/>
            <a:ext cx="1765300" cy="504825"/>
          </a:xfrm>
          <a:prstGeom prst="rect">
            <a:avLst/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400" b="1" i="1" dirty="0"/>
              <a:t>Общение </a:t>
            </a:r>
            <a:endParaRPr lang="en-US" sz="1400" b="1" i="1" dirty="0"/>
          </a:p>
          <a:p>
            <a:pPr algn="ctr">
              <a:lnSpc>
                <a:spcPct val="90000"/>
              </a:lnSpc>
            </a:pPr>
            <a:r>
              <a:rPr lang="ru-RU" sz="1400" b="1" i="1" dirty="0"/>
              <a:t>с помощью </a:t>
            </a:r>
            <a:r>
              <a:rPr lang="en-US" sz="1400" b="1" i="1" dirty="0"/>
              <a:t>ICQ</a:t>
            </a:r>
            <a:endParaRPr lang="ru-RU" sz="1400" b="1" i="1" dirty="0"/>
          </a:p>
        </p:txBody>
      </p:sp>
      <p:sp>
        <p:nvSpPr>
          <p:cNvPr id="2097" name="Rectangle 49"/>
          <p:cNvSpPr>
            <a:spLocks noChangeArrowheads="1"/>
          </p:cNvSpPr>
          <p:nvPr/>
        </p:nvSpPr>
        <p:spPr bwMode="auto">
          <a:xfrm>
            <a:off x="6480175" y="2298682"/>
            <a:ext cx="2447925" cy="431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400" b="1" i="1" dirty="0"/>
              <a:t>Интернет-телефония</a:t>
            </a:r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719138" y="2922569"/>
            <a:ext cx="3240087" cy="441325"/>
          </a:xfrm>
          <a:prstGeom prst="rect">
            <a:avLst/>
          </a:prstGeom>
          <a:solidFill>
            <a:srgbClr val="FFFF99"/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solidFill>
                  <a:srgbClr val="FF6600"/>
                </a:solidFill>
              </a:rPr>
              <a:t>Всемирная паутина (</a:t>
            </a:r>
            <a:r>
              <a:rPr lang="en-US" dirty="0">
                <a:solidFill>
                  <a:srgbClr val="FF6600"/>
                </a:solidFill>
              </a:rPr>
              <a:t>WWW)</a:t>
            </a:r>
            <a:endParaRPr lang="ru-RU" dirty="0">
              <a:solidFill>
                <a:srgbClr val="FF6600"/>
              </a:solidFill>
            </a:endParaRPr>
          </a:p>
        </p:txBody>
      </p:sp>
      <p:sp>
        <p:nvSpPr>
          <p:cNvPr id="2098" name="Rectangle 50"/>
          <p:cNvSpPr>
            <a:spLocks noChangeArrowheads="1"/>
          </p:cNvSpPr>
          <p:nvPr/>
        </p:nvSpPr>
        <p:spPr bwMode="auto">
          <a:xfrm>
            <a:off x="4211638" y="2909869"/>
            <a:ext cx="4681537" cy="433388"/>
          </a:xfrm>
          <a:prstGeom prst="rect">
            <a:avLst/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 b="1" i="1" dirty="0"/>
              <a:t>Web-</a:t>
            </a:r>
            <a:r>
              <a:rPr lang="ru-RU" sz="1400" b="1" i="1" dirty="0"/>
              <a:t>страницы, гиперсвязи, поисковые системы</a:t>
            </a:r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719138" y="1074719"/>
            <a:ext cx="2339975" cy="441325"/>
          </a:xfrm>
          <a:prstGeom prst="rect">
            <a:avLst/>
          </a:prstGeom>
          <a:solidFill>
            <a:srgbClr val="FFFF99"/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solidFill>
                  <a:srgbClr val="FF6600"/>
                </a:solidFill>
              </a:rPr>
              <a:t>Электронная  почта</a:t>
            </a:r>
          </a:p>
        </p:txBody>
      </p:sp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719138" y="1690669"/>
            <a:ext cx="2339975" cy="439738"/>
          </a:xfrm>
          <a:prstGeom prst="rect">
            <a:avLst/>
          </a:prstGeom>
          <a:solidFill>
            <a:srgbClr val="FFFF99"/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solidFill>
                  <a:srgbClr val="FF6600"/>
                </a:solidFill>
              </a:rPr>
              <a:t>Телеконференции</a:t>
            </a:r>
          </a:p>
        </p:txBody>
      </p:sp>
      <p:sp>
        <p:nvSpPr>
          <p:cNvPr id="2100" name="Rectangle 52"/>
          <p:cNvSpPr>
            <a:spLocks noChangeArrowheads="1"/>
          </p:cNvSpPr>
          <p:nvPr/>
        </p:nvSpPr>
        <p:spPr bwMode="auto">
          <a:xfrm>
            <a:off x="3384550" y="1685907"/>
            <a:ext cx="5508625" cy="433387"/>
          </a:xfrm>
          <a:prstGeom prst="rect">
            <a:avLst/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400" b="1" i="1" dirty="0"/>
              <a:t>Обмен письмами между участниками групп рассылок</a:t>
            </a:r>
          </a:p>
        </p:txBody>
      </p:sp>
      <p:sp>
        <p:nvSpPr>
          <p:cNvPr id="2101" name="Rectangle 53"/>
          <p:cNvSpPr>
            <a:spLocks noChangeArrowheads="1"/>
          </p:cNvSpPr>
          <p:nvPr/>
        </p:nvSpPr>
        <p:spPr bwMode="auto">
          <a:xfrm>
            <a:off x="3384550" y="1074719"/>
            <a:ext cx="5508625" cy="433388"/>
          </a:xfrm>
          <a:prstGeom prst="rect">
            <a:avLst/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400" b="1" i="1" dirty="0"/>
              <a:t>Обмен  электронными  письмами  в  компьютерных  сетях</a:t>
            </a:r>
          </a:p>
        </p:txBody>
      </p:sp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719138" y="3540107"/>
            <a:ext cx="2339975" cy="441325"/>
          </a:xfrm>
          <a:prstGeom prst="rect">
            <a:avLst/>
          </a:prstGeom>
          <a:solidFill>
            <a:srgbClr val="FFFF99"/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solidFill>
                  <a:srgbClr val="FF6600"/>
                </a:solidFill>
              </a:rPr>
              <a:t>Доски  объявлений</a:t>
            </a:r>
          </a:p>
        </p:txBody>
      </p:sp>
      <p:sp>
        <p:nvSpPr>
          <p:cNvPr id="2102" name="Rectangle 54"/>
          <p:cNvSpPr>
            <a:spLocks noChangeArrowheads="1"/>
          </p:cNvSpPr>
          <p:nvPr/>
        </p:nvSpPr>
        <p:spPr bwMode="auto">
          <a:xfrm>
            <a:off x="3348038" y="3522644"/>
            <a:ext cx="5545137" cy="503238"/>
          </a:xfrm>
          <a:prstGeom prst="rect">
            <a:avLst/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400" b="1" i="1" dirty="0"/>
              <a:t>Электронные  объявления, размещенные в Интернет </a:t>
            </a:r>
          </a:p>
          <a:p>
            <a:r>
              <a:rPr lang="ru-RU" sz="1400" b="1" i="1" dirty="0"/>
              <a:t>для  открытого  доступа  всем  желающим</a:t>
            </a: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4211638" y="4133832"/>
            <a:ext cx="4681537" cy="504825"/>
          </a:xfrm>
          <a:prstGeom prst="rect">
            <a:avLst/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400" b="1" i="1" dirty="0"/>
              <a:t>Обучение на расстоянии </a:t>
            </a:r>
          </a:p>
          <a:p>
            <a:r>
              <a:rPr lang="ru-RU" sz="1400" b="1" i="1" dirty="0"/>
              <a:t>через системы компьютерной связи  </a:t>
            </a:r>
          </a:p>
        </p:txBody>
      </p:sp>
      <p:sp>
        <p:nvSpPr>
          <p:cNvPr id="2105" name="Rectangle 57"/>
          <p:cNvSpPr>
            <a:spLocks noChangeArrowheads="1"/>
          </p:cNvSpPr>
          <p:nvPr/>
        </p:nvSpPr>
        <p:spPr bwMode="auto">
          <a:xfrm>
            <a:off x="3348038" y="4746607"/>
            <a:ext cx="5545137" cy="504825"/>
          </a:xfrm>
          <a:prstGeom prst="rect">
            <a:avLst/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400" b="1" i="1" dirty="0"/>
              <a:t>Хранилища файлов с программами и данными,</a:t>
            </a:r>
          </a:p>
          <a:p>
            <a:r>
              <a:rPr lang="ru-RU" sz="1400" b="1" i="1" dirty="0"/>
              <a:t>доступные для пользователя через сеть</a:t>
            </a:r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719138" y="4773594"/>
            <a:ext cx="2339975" cy="441325"/>
          </a:xfrm>
          <a:prstGeom prst="rect">
            <a:avLst/>
          </a:prstGeom>
          <a:solidFill>
            <a:srgbClr val="FFFF99"/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solidFill>
                  <a:srgbClr val="FF6600"/>
                </a:solidFill>
              </a:rPr>
              <a:t>Файловые  архивы</a:t>
            </a:r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719138" y="4156057"/>
            <a:ext cx="3240087" cy="441325"/>
          </a:xfrm>
          <a:prstGeom prst="rect">
            <a:avLst/>
          </a:prstGeom>
          <a:solidFill>
            <a:srgbClr val="FFFF99"/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solidFill>
                  <a:srgbClr val="FF6600"/>
                </a:solidFill>
              </a:rPr>
              <a:t>Дистанционное  обучение</a:t>
            </a:r>
          </a:p>
        </p:txBody>
      </p:sp>
      <p:sp>
        <p:nvSpPr>
          <p:cNvPr id="2106" name="Rectangle 58"/>
          <p:cNvSpPr>
            <a:spLocks noChangeArrowheads="1"/>
          </p:cNvSpPr>
          <p:nvPr/>
        </p:nvSpPr>
        <p:spPr bwMode="auto">
          <a:xfrm>
            <a:off x="3851275" y="5357794"/>
            <a:ext cx="5041900" cy="720725"/>
          </a:xfrm>
          <a:prstGeom prst="rect">
            <a:avLst/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400" b="1" i="1" dirty="0"/>
              <a:t>Технологии  проигрывания мультимедиа файлов </a:t>
            </a:r>
          </a:p>
          <a:p>
            <a:r>
              <a:rPr lang="ru-RU" sz="1400" b="1" i="1" dirty="0"/>
              <a:t>непосредственно  в  процессе  их  получения  из  сети.</a:t>
            </a:r>
          </a:p>
          <a:p>
            <a:r>
              <a:rPr lang="ru-RU" sz="1400" b="1" i="1" dirty="0"/>
              <a:t>Технологии  виртуальной  реальности</a:t>
            </a:r>
          </a:p>
        </p:txBody>
      </p:sp>
      <p:sp>
        <p:nvSpPr>
          <p:cNvPr id="2081" name="Rectangle 33"/>
          <p:cNvSpPr>
            <a:spLocks noChangeArrowheads="1"/>
          </p:cNvSpPr>
          <p:nvPr/>
        </p:nvSpPr>
        <p:spPr bwMode="auto">
          <a:xfrm>
            <a:off x="719138" y="5389544"/>
            <a:ext cx="2916237" cy="441325"/>
          </a:xfrm>
          <a:prstGeom prst="rect">
            <a:avLst/>
          </a:prstGeom>
          <a:solidFill>
            <a:srgbClr val="FFFF99"/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solidFill>
                  <a:srgbClr val="FF6600"/>
                </a:solidFill>
              </a:rPr>
              <a:t>Мультимедиа технологии</a:t>
            </a:r>
          </a:p>
        </p:txBody>
      </p:sp>
      <p:sp>
        <p:nvSpPr>
          <p:cNvPr id="2107" name="Rectangle 59"/>
          <p:cNvSpPr>
            <a:spLocks noChangeArrowheads="1"/>
          </p:cNvSpPr>
          <p:nvPr/>
        </p:nvSpPr>
        <p:spPr bwMode="auto">
          <a:xfrm>
            <a:off x="2771775" y="6186469"/>
            <a:ext cx="6121400" cy="504825"/>
          </a:xfrm>
          <a:prstGeom prst="rect">
            <a:avLst/>
          </a:prstGeom>
          <a:solidFill>
            <a:srgbClr val="FFFF9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400" b="1" i="1" dirty="0"/>
              <a:t>Поиск и извлечение информации </a:t>
            </a:r>
          </a:p>
          <a:p>
            <a:r>
              <a:rPr lang="ru-RU" sz="1400" b="1" i="1" dirty="0"/>
              <a:t>из тематических баз данных через сеть</a:t>
            </a:r>
          </a:p>
        </p:txBody>
      </p:sp>
      <p:sp>
        <p:nvSpPr>
          <p:cNvPr id="2082" name="Rectangle 34"/>
          <p:cNvSpPr>
            <a:spLocks noChangeArrowheads="1"/>
          </p:cNvSpPr>
          <p:nvPr/>
        </p:nvSpPr>
        <p:spPr bwMode="auto">
          <a:xfrm>
            <a:off x="719138" y="6007082"/>
            <a:ext cx="1765300" cy="684212"/>
          </a:xfrm>
          <a:prstGeom prst="rect">
            <a:avLst/>
          </a:prstGeom>
          <a:solidFill>
            <a:srgbClr val="FFFF99"/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dirty="0">
                <a:solidFill>
                  <a:srgbClr val="FF6600"/>
                </a:solidFill>
              </a:rPr>
              <a:t>Удаленные  </a:t>
            </a:r>
          </a:p>
          <a:p>
            <a:r>
              <a:rPr lang="ru-RU" dirty="0">
                <a:solidFill>
                  <a:srgbClr val="FF6600"/>
                </a:solidFill>
              </a:rPr>
              <a:t>базы  данных</a:t>
            </a:r>
          </a:p>
        </p:txBody>
      </p:sp>
    </p:spTree>
  </p:cSld>
  <p:clrMapOvr>
    <a:masterClrMapping/>
  </p:clrMapOvr>
  <p:transition spd="med" advClick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7" grpId="0" animBg="1"/>
      <p:bldP spid="2092" grpId="0" animBg="1"/>
      <p:bldP spid="2093" grpId="0" animBg="1"/>
      <p:bldP spid="2097" grpId="0" animBg="1"/>
      <p:bldP spid="2076" grpId="0" animBg="1"/>
      <p:bldP spid="2098" grpId="0" animBg="1"/>
      <p:bldP spid="2072" grpId="0" animBg="1"/>
      <p:bldP spid="2075" grpId="0" animBg="1"/>
      <p:bldP spid="2100" grpId="0" animBg="1"/>
      <p:bldP spid="2101" grpId="0" animBg="1"/>
      <p:bldP spid="2078" grpId="0" animBg="1"/>
      <p:bldP spid="2102" grpId="0" animBg="1"/>
      <p:bldP spid="2104" grpId="0" animBg="1"/>
      <p:bldP spid="2105" grpId="0" animBg="1"/>
      <p:bldP spid="2080" grpId="0" animBg="1"/>
      <p:bldP spid="2079" grpId="0" animBg="1"/>
      <p:bldP spid="2106" grpId="0" animBg="1"/>
      <p:bldP spid="2081" grpId="0" animBg="1"/>
      <p:bldP spid="2107" grpId="0" animBg="1"/>
      <p:bldP spid="208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5" name="AutoShape 25"/>
          <p:cNvSpPr>
            <a:spLocks noChangeArrowheads="1"/>
          </p:cNvSpPr>
          <p:nvPr/>
        </p:nvSpPr>
        <p:spPr bwMode="auto">
          <a:xfrm>
            <a:off x="3708400" y="5072074"/>
            <a:ext cx="2232025" cy="647700"/>
          </a:xfrm>
          <a:prstGeom prst="leftRightArrow">
            <a:avLst>
              <a:gd name="adj1" fmla="val 50000"/>
              <a:gd name="adj2" fmla="val 68922"/>
            </a:avLst>
          </a:prstGeom>
          <a:solidFill>
            <a:schemeClr val="accent1">
              <a:alpha val="23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-24"/>
            <a:ext cx="6686568" cy="6326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Электронная почта</a:t>
            </a:r>
            <a:endParaRPr lang="ru-RU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785794"/>
            <a:ext cx="8572560" cy="438912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Font typeface="Wingdings" pitchFamily="2" charset="2"/>
              <a:buNone/>
            </a:pP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	Почта </a:t>
            </a:r>
            <a:r>
              <a:rPr lang="ru-RU" sz="2700" b="1" i="1" dirty="0">
                <a:latin typeface="Times New Roman" pitchFamily="18" charset="0"/>
                <a:cs typeface="Times New Roman" pitchFamily="18" charset="0"/>
              </a:rPr>
              <a:t>- это традиционное средство связи, позволяющее обмениваться информацией, по крайней мере, двум абонентам. </a:t>
            </a:r>
          </a:p>
          <a:p>
            <a:pPr marL="0" indent="0" algn="just">
              <a:spcBef>
                <a:spcPts val="0"/>
              </a:spcBef>
              <a:buFont typeface="Wingdings" pitchFamily="2" charset="2"/>
              <a:buNone/>
            </a:pP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Для того, чтобы этот обмен состоялся, необходимо написать послание и, указав адрес, опустить в почтовый ящик, откуда письмо неминуемо попадет на почтовый узел. Если указанный адрес соответствует общепринятым стандартам, то через некоторое время почтальон положит его в почтовый ящик адресата. Далее абонент вскроет послание, и - обмен информацией состоялся.</a:t>
            </a:r>
            <a:endParaRPr lang="ru-RU" sz="25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4" name="Picture 4" descr="envelope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5291147"/>
            <a:ext cx="1152525" cy="1152525"/>
          </a:xfrm>
          <a:prstGeom prst="rect">
            <a:avLst/>
          </a:prstGeom>
          <a:noFill/>
        </p:spPr>
      </p:pic>
      <p:pic>
        <p:nvPicPr>
          <p:cNvPr id="35846" name="Picture 6" descr="ppl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5753110"/>
            <a:ext cx="762000" cy="762000"/>
          </a:xfrm>
          <a:prstGeom prst="rect">
            <a:avLst/>
          </a:prstGeom>
          <a:noFill/>
        </p:spPr>
      </p:pic>
      <p:pic>
        <p:nvPicPr>
          <p:cNvPr id="35847" name="Picture 7" descr="ppl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188" y="5651510"/>
            <a:ext cx="762000" cy="762000"/>
          </a:xfrm>
          <a:prstGeom prst="rect">
            <a:avLst/>
          </a:prstGeom>
          <a:noFill/>
        </p:spPr>
      </p:pic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2195513" y="4786322"/>
            <a:ext cx="1512887" cy="1512888"/>
            <a:chOff x="1383" y="2704"/>
            <a:chExt cx="953" cy="953"/>
          </a:xfrm>
        </p:grpSpPr>
        <p:pic>
          <p:nvPicPr>
            <p:cNvPr id="35859" name="Picture 19" descr="home1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83" y="2704"/>
              <a:ext cx="953" cy="953"/>
            </a:xfrm>
            <a:prstGeom prst="rect">
              <a:avLst/>
            </a:prstGeom>
            <a:noFill/>
          </p:spPr>
        </p:pic>
        <p:sp>
          <p:nvSpPr>
            <p:cNvPr id="35860" name="Text Box 20"/>
            <p:cNvSpPr txBox="1">
              <a:spLocks noChangeArrowheads="1"/>
            </p:cNvSpPr>
            <p:nvPr/>
          </p:nvSpPr>
          <p:spPr bwMode="auto">
            <a:xfrm>
              <a:off x="1565" y="2976"/>
              <a:ext cx="6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/>
                <a:t>почта</a:t>
              </a: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5940425" y="4930785"/>
            <a:ext cx="1303338" cy="1303337"/>
            <a:chOff x="3833" y="2795"/>
            <a:chExt cx="821" cy="821"/>
          </a:xfrm>
        </p:grpSpPr>
        <p:pic>
          <p:nvPicPr>
            <p:cNvPr id="35857" name="Picture 17" descr="home1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33" y="2795"/>
              <a:ext cx="821" cy="821"/>
            </a:xfrm>
            <a:prstGeom prst="rect">
              <a:avLst/>
            </a:prstGeom>
            <a:noFill/>
          </p:spPr>
        </p:pic>
        <p:sp>
          <p:nvSpPr>
            <p:cNvPr id="35862" name="Text Box 22"/>
            <p:cNvSpPr txBox="1">
              <a:spLocks noChangeArrowheads="1"/>
            </p:cNvSpPr>
            <p:nvPr/>
          </p:nvSpPr>
          <p:spPr bwMode="auto">
            <a:xfrm>
              <a:off x="3948" y="3008"/>
              <a:ext cx="6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/>
                <a:t>почта</a:t>
              </a:r>
            </a:p>
          </p:txBody>
        </p:sp>
      </p:grpSp>
      <p:sp>
        <p:nvSpPr>
          <p:cNvPr id="35866" name="AutoShape 26"/>
          <p:cNvSpPr>
            <a:spLocks noChangeArrowheads="1"/>
          </p:cNvSpPr>
          <p:nvPr/>
        </p:nvSpPr>
        <p:spPr bwMode="auto">
          <a:xfrm rot="-1639958">
            <a:off x="1908175" y="5794385"/>
            <a:ext cx="433388" cy="288925"/>
          </a:xfrm>
          <a:prstGeom prst="leftRightArrow">
            <a:avLst>
              <a:gd name="adj1" fmla="val 50000"/>
              <a:gd name="adj2" fmla="val 30000"/>
            </a:avLst>
          </a:prstGeom>
          <a:solidFill>
            <a:srgbClr val="FFCC00">
              <a:alpha val="28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67" name="AutoShape 27"/>
          <p:cNvSpPr>
            <a:spLocks noChangeArrowheads="1"/>
          </p:cNvSpPr>
          <p:nvPr/>
        </p:nvSpPr>
        <p:spPr bwMode="auto">
          <a:xfrm rot="1294167">
            <a:off x="7235825" y="5651510"/>
            <a:ext cx="433388" cy="288925"/>
          </a:xfrm>
          <a:prstGeom prst="leftRightArrow">
            <a:avLst>
              <a:gd name="adj1" fmla="val 50000"/>
              <a:gd name="adj2" fmla="val 30000"/>
            </a:avLst>
          </a:prstGeom>
          <a:solidFill>
            <a:srgbClr val="00FF00">
              <a:alpha val="28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857232"/>
            <a:ext cx="8429684" cy="4389120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Электронная почта является исторически первой информационной услугой компьютерных сетей и не требует обязательного наличия высокоскоростных и качественных линий связи. 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Электронная почта 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сервис Интернета, позволяющий обмениваться через компьютерную сеть электронными сообщениями.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Основная особенность электронной почты заключается в том, что информация отправляется получателю не напрямую, а через промежуточное звено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электронный почтовый ящик, который представляет собой место на сервере, где сообщение хранится, пока его не запросит получатель.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pPr algn="ctr"/>
            <a:r>
              <a:rPr lang="ru-RU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Преимущества электронной почты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500174"/>
            <a:ext cx="8643998" cy="438912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Скорость пересылки сообщений.</a:t>
            </a:r>
          </a:p>
          <a:p>
            <a:pPr>
              <a:lnSpc>
                <a:spcPct val="90000"/>
              </a:lnSpc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Электронное письмо может содержать не только текст, но и вложенные файлы (программы, графику, звук…)</a:t>
            </a:r>
          </a:p>
          <a:p>
            <a:pPr>
              <a:lnSpc>
                <a:spcPct val="90000"/>
              </a:lnSpc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Простота и дешевизна.</a:t>
            </a:r>
          </a:p>
          <a:p>
            <a:pPr>
              <a:lnSpc>
                <a:spcPct val="90000"/>
              </a:lnSpc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Возможность шифровки писем.</a:t>
            </a:r>
          </a:p>
          <a:p>
            <a:pPr>
              <a:lnSpc>
                <a:spcPct val="90000"/>
              </a:lnSpc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Возможность автоматической обработки писем.</a:t>
            </a:r>
          </a:p>
          <a:p>
            <a:pPr>
              <a:lnSpc>
                <a:spcPct val="90000"/>
              </a:lnSpc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Возможность массовых рассылок.</a:t>
            </a:r>
          </a:p>
          <a:p>
            <a:pPr>
              <a:lnSpc>
                <a:spcPct val="90000"/>
              </a:lnSpc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Возможность пересылки сообщения на другие адреса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857232"/>
            <a:ext cx="8229600" cy="4389120"/>
          </a:xfrm>
        </p:spPr>
        <p:txBody>
          <a:bodyPr>
            <a:noAutofit/>
          </a:bodyPr>
          <a:lstStyle/>
          <a:p>
            <a:pPr marL="0" indent="447675" algn="just">
              <a:buFont typeface="Wingdings" pitchFamily="2" charset="2"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Адрес электронной почты записывается по определенной форме и состоит из двух частей: </a:t>
            </a:r>
            <a:r>
              <a:rPr lang="ru-RU" sz="2800" b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имя_пользователя@имя_сервера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47675" algn="just">
              <a:buFont typeface="Wingdings" pitchFamily="2" charset="2"/>
              <a:buNone/>
            </a:pP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Имя_пользователя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чаще всего, имеет произвольный характер и задается самим пользователем;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имя_сервера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жестко связано с выбором пользователем сервера, на котором он разместил свой почтовый ящик.</a:t>
            </a:r>
          </a:p>
          <a:p>
            <a:pPr marL="0" indent="447675" algn="just">
              <a:buFont typeface="Wingdings" pitchFamily="2" charset="2"/>
              <a:buNone/>
            </a:pP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Пример, </a:t>
            </a:r>
            <a:r>
              <a:rPr lang="ru-RU" sz="28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ivanov@kyaksa.net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petrov@yandex.ru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sidorov@mail.ru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8193" name="Picture 1" descr="C:\Documents and Settings\Admin\Рабочий стол\lkz 'k_gjxns\i (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4964916"/>
            <a:ext cx="2571752" cy="16073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14356"/>
            <a:ext cx="842968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just"/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Точки и символ @ – разделительные знаки.</a:t>
            </a:r>
          </a:p>
          <a:p>
            <a:pPr indent="447675" algn="just"/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Разделенные точками части электронного адреса называются доменами.</a:t>
            </a:r>
          </a:p>
          <a:p>
            <a:pPr indent="447675" algn="just"/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Каждый домен уточняет местоположение в компьютерной сети почтового сервера, обслуживающего адресата.</a:t>
            </a:r>
          </a:p>
          <a:p>
            <a:pPr indent="447675" algn="just"/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Количество доменов может быть различным: два, три и более. Вся часть адреса, расположенная справа от значка @, является доменным именем почтового отделения, содержащего ящик абонента. 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3" name="Picture 1" descr="C:\Documents and Settings\Admin\Рабочий стол\lkz 'k_gjxns\i (4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5286388"/>
            <a:ext cx="1357322" cy="13573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rgbClr val="000000"/>
      </a:dk1>
      <a:lt1>
        <a:srgbClr val="7030A0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66CCFF"/>
      </a:accent6>
      <a:hlink>
        <a:srgbClr val="D2611C"/>
      </a:hlink>
      <a:folHlink>
        <a:srgbClr val="3B435B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664</TotalTime>
  <Words>1608</Words>
  <Application>Microsoft Office PowerPoint</Application>
  <PresentationFormat>Экран (4:3)</PresentationFormat>
  <Paragraphs>137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Georgia</vt:lpstr>
      <vt:lpstr>Constantia</vt:lpstr>
      <vt:lpstr>Times New Roman</vt:lpstr>
      <vt:lpstr>Wingdings 2</vt:lpstr>
      <vt:lpstr>Wingdings</vt:lpstr>
      <vt:lpstr>Calibri</vt:lpstr>
      <vt:lpstr>Поток</vt:lpstr>
      <vt:lpstr>Слайд 1</vt:lpstr>
      <vt:lpstr>Слайд 2</vt:lpstr>
      <vt:lpstr>Слайд 3</vt:lpstr>
      <vt:lpstr>Слайд 4</vt:lpstr>
      <vt:lpstr>Электронная почта</vt:lpstr>
      <vt:lpstr>Слайд 6</vt:lpstr>
      <vt:lpstr>Преимущества электронной почты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Протокол электронной почты</vt:lpstr>
      <vt:lpstr>Слайд 17</vt:lpstr>
      <vt:lpstr>Сервис IRC </vt:lpstr>
      <vt:lpstr>Instant Messaging, ICQ</vt:lpstr>
      <vt:lpstr>FTP — передача файлов</vt:lpstr>
      <vt:lpstr>Telnet — удаленный терминал</vt:lpstr>
      <vt:lpstr>Электронная платёжная система</vt:lpstr>
      <vt:lpstr>Интернет-радио </vt:lpstr>
      <vt:lpstr>IP-телефония (VoIP)</vt:lpstr>
      <vt:lpstr>Слайд 25</vt:lpstr>
      <vt:lpstr>Слайд 26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77</cp:revision>
  <dcterms:created xsi:type="dcterms:W3CDTF">2013-02-03T13:14:22Z</dcterms:created>
  <dcterms:modified xsi:type="dcterms:W3CDTF">2020-03-20T07:30:41Z</dcterms:modified>
</cp:coreProperties>
</file>